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8288000" cy="10287000"/>
  <p:notesSz cx="6858000" cy="9144000"/>
  <p:embeddedFontLst>
    <p:embeddedFont>
      <p:font typeface="Bernoru" panose="020B0604020202020204" charset="0"/>
      <p:regular r:id="rId11"/>
    </p:embeddedFont>
    <p:embeddedFont>
      <p:font typeface="Halimum" panose="020B0604020202020204" charset="0"/>
      <p:regular r:id="rId12"/>
    </p:embeddedFont>
    <p:embeddedFont>
      <p:font typeface="Noto Sans" panose="020B0502040504020204" pitchFamily="34" charset="0"/>
      <p:regular r:id="rId13"/>
    </p:embeddedFont>
    <p:embeddedFont>
      <p:font typeface="Noto Sans Bold" panose="020B0802040504020204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43" d="100"/>
          <a:sy n="43" d="100"/>
        </p:scale>
        <p:origin x="936" y="3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3.fntdata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2.fntdata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1.fntdata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4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2/8/2025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6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sv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sv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6.svg"/><Relationship Id="rId4" Type="http://schemas.openxmlformats.org/officeDocument/2006/relationships/image" Target="../media/image1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svg"/><Relationship Id="rId7" Type="http://schemas.openxmlformats.org/officeDocument/2006/relationships/image" Target="../media/image24.sv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svg"/><Relationship Id="rId4" Type="http://schemas.openxmlformats.org/officeDocument/2006/relationships/image" Target="../media/image2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sv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0.svg"/><Relationship Id="rId4" Type="http://schemas.openxmlformats.org/officeDocument/2006/relationships/image" Target="../media/image2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561649" y="8669992"/>
            <a:ext cx="19411298" cy="1176615"/>
            <a:chOff x="0" y="0"/>
            <a:chExt cx="5112441" cy="3098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12441" cy="309890"/>
            </a:xfrm>
            <a:custGeom>
              <a:avLst/>
              <a:gdLst/>
              <a:ahLst/>
              <a:cxnLst/>
              <a:rect l="l" t="t" r="r" b="b"/>
              <a:pathLst>
                <a:path w="5112441" h="309890">
                  <a:moveTo>
                    <a:pt x="0" y="0"/>
                  </a:moveTo>
                  <a:lnTo>
                    <a:pt x="5112441" y="0"/>
                  </a:lnTo>
                  <a:lnTo>
                    <a:pt x="5112441" y="309890"/>
                  </a:lnTo>
                  <a:lnTo>
                    <a:pt x="0" y="309890"/>
                  </a:lnTo>
                  <a:close/>
                </a:path>
              </a:pathLst>
            </a:custGeom>
            <a:solidFill>
              <a:srgbClr val="4FC4C1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112441" cy="3479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5" name="Freeform 5"/>
          <p:cNvSpPr/>
          <p:nvPr/>
        </p:nvSpPr>
        <p:spPr>
          <a:xfrm flipH="1">
            <a:off x="14371901" y="5143500"/>
            <a:ext cx="4995894" cy="4114800"/>
          </a:xfrm>
          <a:custGeom>
            <a:avLst/>
            <a:gdLst/>
            <a:ahLst/>
            <a:cxnLst/>
            <a:rect l="l" t="t" r="r" b="b"/>
            <a:pathLst>
              <a:path w="4995894" h="4114800">
                <a:moveTo>
                  <a:pt x="4995894" y="0"/>
                </a:moveTo>
                <a:lnTo>
                  <a:pt x="0" y="0"/>
                </a:lnTo>
                <a:lnTo>
                  <a:pt x="0" y="4114800"/>
                </a:lnTo>
                <a:lnTo>
                  <a:pt x="4995894" y="4114800"/>
                </a:lnTo>
                <a:lnTo>
                  <a:pt x="4995894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6" name="Group 6"/>
          <p:cNvGrpSpPr/>
          <p:nvPr/>
        </p:nvGrpSpPr>
        <p:grpSpPr>
          <a:xfrm>
            <a:off x="6137858" y="1028700"/>
            <a:ext cx="5965541" cy="750250"/>
            <a:chOff x="0" y="0"/>
            <a:chExt cx="1571171" cy="197597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1571171" cy="197597"/>
            </a:xfrm>
            <a:custGeom>
              <a:avLst/>
              <a:gdLst/>
              <a:ahLst/>
              <a:cxnLst/>
              <a:rect l="l" t="t" r="r" b="b"/>
              <a:pathLst>
                <a:path w="1571171" h="197597">
                  <a:moveTo>
                    <a:pt x="84355" y="0"/>
                  </a:moveTo>
                  <a:lnTo>
                    <a:pt x="1486816" y="0"/>
                  </a:lnTo>
                  <a:cubicBezTo>
                    <a:pt x="1509188" y="0"/>
                    <a:pt x="1530644" y="8887"/>
                    <a:pt x="1546464" y="24707"/>
                  </a:cubicBezTo>
                  <a:cubicBezTo>
                    <a:pt x="1562284" y="40527"/>
                    <a:pt x="1571171" y="61983"/>
                    <a:pt x="1571171" y="84355"/>
                  </a:cubicBezTo>
                  <a:lnTo>
                    <a:pt x="1571171" y="113241"/>
                  </a:lnTo>
                  <a:cubicBezTo>
                    <a:pt x="1571171" y="135614"/>
                    <a:pt x="1562284" y="157070"/>
                    <a:pt x="1546464" y="172890"/>
                  </a:cubicBezTo>
                  <a:cubicBezTo>
                    <a:pt x="1530644" y="188709"/>
                    <a:pt x="1509188" y="197597"/>
                    <a:pt x="1486816" y="197597"/>
                  </a:cubicBezTo>
                  <a:lnTo>
                    <a:pt x="84355" y="197597"/>
                  </a:lnTo>
                  <a:cubicBezTo>
                    <a:pt x="61983" y="197597"/>
                    <a:pt x="40527" y="188709"/>
                    <a:pt x="24707" y="172890"/>
                  </a:cubicBezTo>
                  <a:cubicBezTo>
                    <a:pt x="8887" y="157070"/>
                    <a:pt x="0" y="135614"/>
                    <a:pt x="0" y="113241"/>
                  </a:cubicBezTo>
                  <a:lnTo>
                    <a:pt x="0" y="84355"/>
                  </a:lnTo>
                  <a:cubicBezTo>
                    <a:pt x="0" y="61983"/>
                    <a:pt x="8887" y="40527"/>
                    <a:pt x="24707" y="24707"/>
                  </a:cubicBezTo>
                  <a:cubicBezTo>
                    <a:pt x="40527" y="8887"/>
                    <a:pt x="61983" y="0"/>
                    <a:pt x="84355" y="0"/>
                  </a:cubicBezTo>
                  <a:close/>
                </a:path>
              </a:pathLst>
            </a:custGeom>
            <a:solidFill>
              <a:srgbClr val="4FC4C1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0" y="-38100"/>
              <a:ext cx="1571171" cy="235697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9" name="Freeform 9"/>
          <p:cNvSpPr/>
          <p:nvPr/>
        </p:nvSpPr>
        <p:spPr>
          <a:xfrm rot="-2142377">
            <a:off x="-2426653" y="1032405"/>
            <a:ext cx="5425833" cy="5060822"/>
          </a:xfrm>
          <a:custGeom>
            <a:avLst/>
            <a:gdLst/>
            <a:ahLst/>
            <a:cxnLst/>
            <a:rect l="l" t="t" r="r" b="b"/>
            <a:pathLst>
              <a:path w="5425833" h="5060822">
                <a:moveTo>
                  <a:pt x="0" y="0"/>
                </a:moveTo>
                <a:lnTo>
                  <a:pt x="5425832" y="0"/>
                </a:lnTo>
                <a:lnTo>
                  <a:pt x="5425832" y="5060823"/>
                </a:lnTo>
                <a:lnTo>
                  <a:pt x="0" y="5060823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TextBox 10"/>
          <p:cNvSpPr txBox="1"/>
          <p:nvPr/>
        </p:nvSpPr>
        <p:spPr>
          <a:xfrm>
            <a:off x="1546149" y="3599306"/>
            <a:ext cx="15195701" cy="3193164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12444"/>
              </a:lnSpc>
            </a:pPr>
            <a:r>
              <a:rPr lang="en-US" sz="11312">
                <a:solidFill>
                  <a:srgbClr val="FFFFFF"/>
                </a:solidFill>
                <a:latin typeface="Bernoru"/>
                <a:ea typeface="Bernoru"/>
                <a:cs typeface="Bernoru"/>
                <a:sym typeface="Bernoru"/>
              </a:rPr>
              <a:t> NARRATIVE </a:t>
            </a:r>
          </a:p>
          <a:p>
            <a:pPr marL="0" lvl="0" indent="0" algn="ctr">
              <a:lnSpc>
                <a:spcPts val="12444"/>
              </a:lnSpc>
            </a:pPr>
            <a:r>
              <a:rPr lang="en-US" sz="11312">
                <a:solidFill>
                  <a:srgbClr val="FFFFFF"/>
                </a:solidFill>
                <a:latin typeface="Bernoru"/>
                <a:ea typeface="Bernoru"/>
                <a:cs typeface="Bernoru"/>
                <a:sym typeface="Bernoru"/>
              </a:rPr>
              <a:t>TEXTS</a:t>
            </a:r>
          </a:p>
        </p:txBody>
      </p:sp>
      <p:sp>
        <p:nvSpPr>
          <p:cNvPr id="11" name="Freeform 11"/>
          <p:cNvSpPr/>
          <p:nvPr/>
        </p:nvSpPr>
        <p:spPr>
          <a:xfrm rot="1382861">
            <a:off x="417611" y="-456445"/>
            <a:ext cx="4104672" cy="2970290"/>
          </a:xfrm>
          <a:custGeom>
            <a:avLst/>
            <a:gdLst/>
            <a:ahLst/>
            <a:cxnLst/>
            <a:rect l="l" t="t" r="r" b="b"/>
            <a:pathLst>
              <a:path w="4104672" h="2970290">
                <a:moveTo>
                  <a:pt x="0" y="0"/>
                </a:moveTo>
                <a:lnTo>
                  <a:pt x="4104672" y="0"/>
                </a:lnTo>
                <a:lnTo>
                  <a:pt x="4104672" y="2970290"/>
                </a:lnTo>
                <a:lnTo>
                  <a:pt x="0" y="2970290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2" name="TextBox 12"/>
          <p:cNvSpPr txBox="1"/>
          <p:nvPr/>
        </p:nvSpPr>
        <p:spPr>
          <a:xfrm>
            <a:off x="5928179" y="1118075"/>
            <a:ext cx="6479715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0"/>
              </a:lnSpc>
            </a:pPr>
            <a:r>
              <a:rPr lang="en-US" sz="3000">
                <a:solidFill>
                  <a:srgbClr val="2A377F"/>
                </a:solidFill>
                <a:latin typeface="Noto Sans"/>
                <a:ea typeface="Noto Sans"/>
                <a:cs typeface="Noto Sans"/>
                <a:sym typeface="Noto Sans"/>
              </a:rPr>
              <a:t>English Language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5287952" y="8972550"/>
            <a:ext cx="7665353" cy="514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4200"/>
              </a:lnSpc>
            </a:pPr>
            <a:r>
              <a:rPr lang="en-US" sz="3000">
                <a:solidFill>
                  <a:srgbClr val="29377B"/>
                </a:solidFill>
                <a:latin typeface="Noto Sans"/>
                <a:ea typeface="Noto Sans"/>
                <a:cs typeface="Noto Sans"/>
                <a:sym typeface="Noto Sans"/>
              </a:rPr>
              <a:t>Reading Standards for Literature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561649" y="9698692"/>
            <a:ext cx="19411298" cy="1176615"/>
            <a:chOff x="0" y="0"/>
            <a:chExt cx="5112441" cy="3098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12441" cy="309890"/>
            </a:xfrm>
            <a:custGeom>
              <a:avLst/>
              <a:gdLst/>
              <a:ahLst/>
              <a:cxnLst/>
              <a:rect l="l" t="t" r="r" b="b"/>
              <a:pathLst>
                <a:path w="5112441" h="309890">
                  <a:moveTo>
                    <a:pt x="0" y="0"/>
                  </a:moveTo>
                  <a:lnTo>
                    <a:pt x="5112441" y="0"/>
                  </a:lnTo>
                  <a:lnTo>
                    <a:pt x="5112441" y="309890"/>
                  </a:lnTo>
                  <a:lnTo>
                    <a:pt x="0" y="309890"/>
                  </a:lnTo>
                  <a:close/>
                </a:path>
              </a:pathLst>
            </a:custGeom>
            <a:solidFill>
              <a:srgbClr val="4FC4C1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112441" cy="3479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1606285" y="2892115"/>
            <a:ext cx="15072516" cy="26162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5199"/>
              </a:lnSpc>
            </a:pPr>
            <a:r>
              <a:rPr lang="en-US" sz="3999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Narrative text is a type of text that aims to tell a story, whether it is a real or fictional story, with the aim of entertaining, providing moral lessons, or conveying certain messages to readers.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726061" y="1009650"/>
            <a:ext cx="15072516" cy="13906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0800"/>
              </a:lnSpc>
              <a:spcBef>
                <a:spcPct val="0"/>
              </a:spcBef>
            </a:pPr>
            <a:r>
              <a:rPr lang="en-US" sz="9000">
                <a:solidFill>
                  <a:srgbClr val="FFFFFF"/>
                </a:solidFill>
                <a:latin typeface="Bernoru"/>
                <a:ea typeface="Bernoru"/>
                <a:cs typeface="Bernoru"/>
                <a:sym typeface="Bernoru"/>
              </a:rPr>
              <a:t>NARRATIVE TEXT </a:t>
            </a:r>
          </a:p>
        </p:txBody>
      </p:sp>
      <p:sp>
        <p:nvSpPr>
          <p:cNvPr id="7" name="Freeform 7"/>
          <p:cNvSpPr/>
          <p:nvPr/>
        </p:nvSpPr>
        <p:spPr>
          <a:xfrm>
            <a:off x="5595541" y="7533370"/>
            <a:ext cx="2529898" cy="1724930"/>
          </a:xfrm>
          <a:custGeom>
            <a:avLst/>
            <a:gdLst/>
            <a:ahLst/>
            <a:cxnLst/>
            <a:rect l="l" t="t" r="r" b="b"/>
            <a:pathLst>
              <a:path w="2529898" h="1724930">
                <a:moveTo>
                  <a:pt x="0" y="0"/>
                </a:moveTo>
                <a:lnTo>
                  <a:pt x="2529897" y="0"/>
                </a:lnTo>
                <a:lnTo>
                  <a:pt x="2529897" y="1724930"/>
                </a:lnTo>
                <a:lnTo>
                  <a:pt x="0" y="17249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3825962" y="7533370"/>
            <a:ext cx="1499121" cy="1724930"/>
          </a:xfrm>
          <a:custGeom>
            <a:avLst/>
            <a:gdLst/>
            <a:ahLst/>
            <a:cxnLst/>
            <a:rect l="l" t="t" r="r" b="b"/>
            <a:pathLst>
              <a:path w="1499121" h="1724930">
                <a:moveTo>
                  <a:pt x="0" y="0"/>
                </a:moveTo>
                <a:lnTo>
                  <a:pt x="1499121" y="0"/>
                </a:lnTo>
                <a:lnTo>
                  <a:pt x="1499121" y="1724930"/>
                </a:lnTo>
                <a:lnTo>
                  <a:pt x="0" y="172493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162562" y="7491685"/>
            <a:ext cx="2529898" cy="1724930"/>
          </a:xfrm>
          <a:custGeom>
            <a:avLst/>
            <a:gdLst/>
            <a:ahLst/>
            <a:cxnLst/>
            <a:rect l="l" t="t" r="r" b="b"/>
            <a:pathLst>
              <a:path w="2529898" h="1724930">
                <a:moveTo>
                  <a:pt x="0" y="0"/>
                </a:moveTo>
                <a:lnTo>
                  <a:pt x="2529897" y="0"/>
                </a:lnTo>
                <a:lnTo>
                  <a:pt x="2529897" y="1724930"/>
                </a:lnTo>
                <a:lnTo>
                  <a:pt x="0" y="17249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392982" y="7491685"/>
            <a:ext cx="1499121" cy="1724930"/>
          </a:xfrm>
          <a:custGeom>
            <a:avLst/>
            <a:gdLst/>
            <a:ahLst/>
            <a:cxnLst/>
            <a:rect l="l" t="t" r="r" b="b"/>
            <a:pathLst>
              <a:path w="1499121" h="1724930">
                <a:moveTo>
                  <a:pt x="0" y="0"/>
                </a:moveTo>
                <a:lnTo>
                  <a:pt x="1499121" y="0"/>
                </a:lnTo>
                <a:lnTo>
                  <a:pt x="1499121" y="1724930"/>
                </a:lnTo>
                <a:lnTo>
                  <a:pt x="0" y="172493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4729402" y="7533370"/>
            <a:ext cx="2529898" cy="1724930"/>
          </a:xfrm>
          <a:custGeom>
            <a:avLst/>
            <a:gdLst/>
            <a:ahLst/>
            <a:cxnLst/>
            <a:rect l="l" t="t" r="r" b="b"/>
            <a:pathLst>
              <a:path w="2529898" h="1724930">
                <a:moveTo>
                  <a:pt x="0" y="0"/>
                </a:moveTo>
                <a:lnTo>
                  <a:pt x="2529898" y="0"/>
                </a:lnTo>
                <a:lnTo>
                  <a:pt x="2529898" y="1724930"/>
                </a:lnTo>
                <a:lnTo>
                  <a:pt x="0" y="17249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2959823" y="7533370"/>
            <a:ext cx="1499121" cy="1724930"/>
          </a:xfrm>
          <a:custGeom>
            <a:avLst/>
            <a:gdLst/>
            <a:ahLst/>
            <a:cxnLst/>
            <a:rect l="l" t="t" r="r" b="b"/>
            <a:pathLst>
              <a:path w="1499121" h="1724930">
                <a:moveTo>
                  <a:pt x="0" y="0"/>
                </a:moveTo>
                <a:lnTo>
                  <a:pt x="1499121" y="0"/>
                </a:lnTo>
                <a:lnTo>
                  <a:pt x="1499121" y="1724930"/>
                </a:lnTo>
                <a:lnTo>
                  <a:pt x="0" y="1724930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028700" y="7533370"/>
            <a:ext cx="2529898" cy="1724930"/>
          </a:xfrm>
          <a:custGeom>
            <a:avLst/>
            <a:gdLst/>
            <a:ahLst/>
            <a:cxnLst/>
            <a:rect l="l" t="t" r="r" b="b"/>
            <a:pathLst>
              <a:path w="2529898" h="1724930">
                <a:moveTo>
                  <a:pt x="0" y="0"/>
                </a:moveTo>
                <a:lnTo>
                  <a:pt x="2529898" y="0"/>
                </a:lnTo>
                <a:lnTo>
                  <a:pt x="2529898" y="1724930"/>
                </a:lnTo>
                <a:lnTo>
                  <a:pt x="0" y="172493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7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937021" y="1307088"/>
            <a:ext cx="12374808" cy="920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7150"/>
              </a:lnSpc>
            </a:pPr>
            <a:r>
              <a:rPr lang="en-US" sz="6500">
                <a:solidFill>
                  <a:srgbClr val="FFFFFF"/>
                </a:solidFill>
                <a:latin typeface="Halimum"/>
                <a:ea typeface="Halimum"/>
                <a:cs typeface="Halimum"/>
                <a:sym typeface="Halimum"/>
              </a:rPr>
              <a:t>Learning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2976170" y="2399415"/>
            <a:ext cx="12374808" cy="13049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9900"/>
              </a:lnSpc>
            </a:pPr>
            <a:r>
              <a:rPr lang="en-US" sz="9000">
                <a:solidFill>
                  <a:srgbClr val="FFFFFF"/>
                </a:solidFill>
                <a:latin typeface="Bernoru"/>
                <a:ea typeface="Bernoru"/>
                <a:cs typeface="Bernoru"/>
                <a:sym typeface="Bernoru"/>
              </a:rPr>
              <a:t>OBJECTIVES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-626099" y="8262178"/>
            <a:ext cx="19411298" cy="3307858"/>
            <a:chOff x="0" y="0"/>
            <a:chExt cx="5112441" cy="871205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112441" cy="871205"/>
            </a:xfrm>
            <a:custGeom>
              <a:avLst/>
              <a:gdLst/>
              <a:ahLst/>
              <a:cxnLst/>
              <a:rect l="l" t="t" r="r" b="b"/>
              <a:pathLst>
                <a:path w="5112441" h="871205">
                  <a:moveTo>
                    <a:pt x="0" y="0"/>
                  </a:moveTo>
                  <a:lnTo>
                    <a:pt x="5112441" y="0"/>
                  </a:lnTo>
                  <a:lnTo>
                    <a:pt x="5112441" y="871205"/>
                  </a:lnTo>
                  <a:lnTo>
                    <a:pt x="0" y="871205"/>
                  </a:lnTo>
                  <a:close/>
                </a:path>
              </a:pathLst>
            </a:custGeom>
            <a:solidFill>
              <a:srgbClr val="4FC4C1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5112441" cy="909305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-497199" y="-119033"/>
            <a:ext cx="3473369" cy="4693743"/>
          </a:xfrm>
          <a:custGeom>
            <a:avLst/>
            <a:gdLst/>
            <a:ahLst/>
            <a:cxnLst/>
            <a:rect l="l" t="t" r="r" b="b"/>
            <a:pathLst>
              <a:path w="3473369" h="4693743">
                <a:moveTo>
                  <a:pt x="0" y="0"/>
                </a:moveTo>
                <a:lnTo>
                  <a:pt x="3473369" y="0"/>
                </a:lnTo>
                <a:lnTo>
                  <a:pt x="3473369" y="4693743"/>
                </a:lnTo>
                <a:lnTo>
                  <a:pt x="0" y="469374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5311830" y="-119033"/>
            <a:ext cx="3473369" cy="4693743"/>
          </a:xfrm>
          <a:custGeom>
            <a:avLst/>
            <a:gdLst/>
            <a:ahLst/>
            <a:cxnLst/>
            <a:rect l="l" t="t" r="r" b="b"/>
            <a:pathLst>
              <a:path w="3473369" h="4693743">
                <a:moveTo>
                  <a:pt x="0" y="0"/>
                </a:moveTo>
                <a:lnTo>
                  <a:pt x="3473369" y="0"/>
                </a:lnTo>
                <a:lnTo>
                  <a:pt x="3473369" y="4693743"/>
                </a:lnTo>
                <a:lnTo>
                  <a:pt x="0" y="4693743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TextBox 9"/>
          <p:cNvSpPr txBox="1"/>
          <p:nvPr/>
        </p:nvSpPr>
        <p:spPr>
          <a:xfrm>
            <a:off x="3447123" y="3780540"/>
            <a:ext cx="11432902" cy="23869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380"/>
              </a:lnSpc>
            </a:pPr>
            <a:endParaRPr dirty="0"/>
          </a:p>
          <a:p>
            <a:pPr marL="863593" lvl="1" indent="-431796" algn="l">
              <a:lnSpc>
                <a:spcPts val="5199"/>
              </a:lnSpc>
              <a:buFont typeface="Arial"/>
              <a:buChar char="•"/>
            </a:pPr>
            <a:r>
              <a:rPr lang="en-US" sz="39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To entertain or give a moral message to the reader.</a:t>
            </a:r>
          </a:p>
          <a:p>
            <a:pPr marL="863593" lvl="1" indent="-431796" algn="l">
              <a:lnSpc>
                <a:spcPts val="5199"/>
              </a:lnSpc>
              <a:buFont typeface="Arial"/>
              <a:buChar char="•"/>
            </a:pPr>
            <a:r>
              <a:rPr lang="en-US" sz="39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To recount an event or experience.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576347" y="1009650"/>
            <a:ext cx="11682953" cy="8667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6720"/>
              </a:lnSpc>
              <a:spcBef>
                <a:spcPct val="0"/>
              </a:spcBef>
            </a:pPr>
            <a:r>
              <a:rPr lang="en-US" sz="5600" dirty="0">
                <a:solidFill>
                  <a:srgbClr val="FFFFFF"/>
                </a:solidFill>
                <a:latin typeface="Bernoru"/>
                <a:ea typeface="Bernoru"/>
                <a:cs typeface="Bernoru"/>
                <a:sym typeface="Bernoru"/>
              </a:rPr>
              <a:t>NARRATIVE TEXT STRUCTURE: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4285528" y="2909992"/>
            <a:ext cx="13114287" cy="584796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221"/>
              </a:lnSpc>
            </a:pPr>
            <a:r>
              <a:rPr lang="en-US" sz="3015" b="1" dirty="0">
                <a:solidFill>
                  <a:srgbClr val="FFFFFF"/>
                </a:solidFill>
                <a:latin typeface="Noto Sans Bold"/>
                <a:ea typeface="Noto Sans Bold"/>
                <a:cs typeface="Noto Sans Bold"/>
                <a:sym typeface="Noto Sans Bold"/>
              </a:rPr>
              <a:t>Orientation:</a:t>
            </a:r>
          </a:p>
          <a:p>
            <a:pPr algn="l">
              <a:lnSpc>
                <a:spcPts val="4221"/>
              </a:lnSpc>
            </a:pPr>
            <a:r>
              <a:rPr lang="en-US" sz="3015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This section introduces the characters, place, time, and background of the story.</a:t>
            </a:r>
          </a:p>
          <a:p>
            <a:pPr algn="l">
              <a:lnSpc>
                <a:spcPts val="4221"/>
              </a:lnSpc>
            </a:pPr>
            <a:r>
              <a:rPr lang="en-US" sz="3015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Example: “Once upon a time, there lived a poor fisherman in a small village.”</a:t>
            </a:r>
          </a:p>
          <a:p>
            <a:pPr algn="l">
              <a:lnSpc>
                <a:spcPts val="4221"/>
              </a:lnSpc>
            </a:pPr>
            <a:endParaRPr lang="en-US" sz="3015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algn="l">
              <a:lnSpc>
                <a:spcPts val="4221"/>
              </a:lnSpc>
            </a:pPr>
            <a:r>
              <a:rPr lang="en-US" sz="3015" b="1" dirty="0">
                <a:solidFill>
                  <a:srgbClr val="FFFFFF"/>
                </a:solidFill>
                <a:latin typeface="Noto Sans Bold"/>
                <a:ea typeface="Noto Sans Bold"/>
                <a:cs typeface="Noto Sans Bold"/>
                <a:sym typeface="Noto Sans Bold"/>
              </a:rPr>
              <a:t>Complication:</a:t>
            </a:r>
          </a:p>
          <a:p>
            <a:pPr algn="l">
              <a:lnSpc>
                <a:spcPts val="4221"/>
              </a:lnSpc>
            </a:pPr>
            <a:r>
              <a:rPr lang="en-US" sz="3015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This section contains the conflicts or problems experienced by the characters in the story. This conflict is what makes the story interesting.</a:t>
            </a:r>
          </a:p>
          <a:p>
            <a:pPr algn="l">
              <a:lnSpc>
                <a:spcPts val="4221"/>
              </a:lnSpc>
            </a:pPr>
            <a:r>
              <a:rPr lang="en-US" sz="3015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Example: “One day, the fisherman broke his promise to his wife, and the secret was revealed.”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-561649" y="9698692"/>
            <a:ext cx="19411298" cy="1176615"/>
            <a:chOff x="0" y="0"/>
            <a:chExt cx="5112441" cy="309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112441" cy="309890"/>
            </a:xfrm>
            <a:custGeom>
              <a:avLst/>
              <a:gdLst/>
              <a:ahLst/>
              <a:cxnLst/>
              <a:rect l="l" t="t" r="r" b="b"/>
              <a:pathLst>
                <a:path w="5112441" h="309890">
                  <a:moveTo>
                    <a:pt x="0" y="0"/>
                  </a:moveTo>
                  <a:lnTo>
                    <a:pt x="5112441" y="0"/>
                  </a:lnTo>
                  <a:lnTo>
                    <a:pt x="5112441" y="309890"/>
                  </a:lnTo>
                  <a:lnTo>
                    <a:pt x="0" y="309890"/>
                  </a:lnTo>
                  <a:close/>
                </a:path>
              </a:pathLst>
            </a:custGeom>
            <a:solidFill>
              <a:srgbClr val="4FC4C1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5112441" cy="3479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 rot="-607900">
            <a:off x="-3498429" y="3589276"/>
            <a:ext cx="7459205" cy="4353463"/>
          </a:xfrm>
          <a:custGeom>
            <a:avLst/>
            <a:gdLst/>
            <a:ahLst/>
            <a:cxnLst/>
            <a:rect l="l" t="t" r="r" b="b"/>
            <a:pathLst>
              <a:path w="7459205" h="4353463">
                <a:moveTo>
                  <a:pt x="0" y="0"/>
                </a:moveTo>
                <a:lnTo>
                  <a:pt x="7459205" y="0"/>
                </a:lnTo>
                <a:lnTo>
                  <a:pt x="7459205" y="4353464"/>
                </a:lnTo>
                <a:lnTo>
                  <a:pt x="0" y="4353464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2177998">
            <a:off x="-841370" y="189976"/>
            <a:ext cx="5224224" cy="3049047"/>
          </a:xfrm>
          <a:custGeom>
            <a:avLst/>
            <a:gdLst/>
            <a:ahLst/>
            <a:cxnLst/>
            <a:rect l="l" t="t" r="r" b="b"/>
            <a:pathLst>
              <a:path w="5224224" h="3049047">
                <a:moveTo>
                  <a:pt x="0" y="0"/>
                </a:moveTo>
                <a:lnTo>
                  <a:pt x="5224224" y="0"/>
                </a:lnTo>
                <a:lnTo>
                  <a:pt x="5224224" y="3049048"/>
                </a:lnTo>
                <a:lnTo>
                  <a:pt x="0" y="3049048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364076" y="1962103"/>
            <a:ext cx="12690652" cy="538128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744"/>
              </a:lnSpc>
            </a:pPr>
            <a:r>
              <a:rPr lang="en-US" sz="3388" b="1" dirty="0">
                <a:solidFill>
                  <a:srgbClr val="FFFFFF"/>
                </a:solidFill>
                <a:latin typeface="Noto Sans Bold"/>
                <a:ea typeface="Noto Sans Bold"/>
                <a:cs typeface="Noto Sans Bold"/>
                <a:sym typeface="Noto Sans Bold"/>
              </a:rPr>
              <a:t>Resolution:</a:t>
            </a:r>
          </a:p>
          <a:p>
            <a:pPr algn="l">
              <a:lnSpc>
                <a:spcPts val="4744"/>
              </a:lnSpc>
            </a:pPr>
            <a:r>
              <a:rPr lang="en-US" sz="3388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This section explains how the problem is resolved, either with a happy ending or a sad ending.</a:t>
            </a:r>
          </a:p>
          <a:p>
            <a:pPr algn="l">
              <a:lnSpc>
                <a:spcPts val="4744"/>
              </a:lnSpc>
            </a:pPr>
            <a:r>
              <a:rPr lang="en-US" sz="3388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Example: “The wife and son disappeared, and the village turned into Lake Toba.”</a:t>
            </a:r>
          </a:p>
          <a:p>
            <a:pPr algn="l">
              <a:lnSpc>
                <a:spcPts val="4744"/>
              </a:lnSpc>
            </a:pPr>
            <a:endParaRPr lang="en-US" sz="3388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algn="l">
              <a:lnSpc>
                <a:spcPts val="4744"/>
              </a:lnSpc>
            </a:pPr>
            <a:r>
              <a:rPr lang="en-US" sz="3388" b="1" dirty="0">
                <a:solidFill>
                  <a:srgbClr val="FFFFFF"/>
                </a:solidFill>
                <a:latin typeface="Noto Sans Bold"/>
                <a:ea typeface="Noto Sans Bold"/>
                <a:cs typeface="Noto Sans Bold"/>
                <a:sym typeface="Noto Sans Bold"/>
              </a:rPr>
              <a:t>Re-orientation/Coda (Closure or Conclusion):</a:t>
            </a:r>
          </a:p>
          <a:p>
            <a:pPr algn="l">
              <a:lnSpc>
                <a:spcPts val="4744"/>
              </a:lnSpc>
            </a:pPr>
            <a:r>
              <a:rPr lang="en-US" sz="3388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Contains a moral message or reflection on the story.</a:t>
            </a:r>
          </a:p>
          <a:p>
            <a:pPr algn="l">
              <a:lnSpc>
                <a:spcPts val="4744"/>
              </a:lnSpc>
            </a:pPr>
            <a:r>
              <a:rPr lang="en-US" sz="3388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Example: “This story teaches us to always keep our promises.”</a:t>
            </a:r>
          </a:p>
        </p:txBody>
      </p:sp>
      <p:grpSp>
        <p:nvGrpSpPr>
          <p:cNvPr id="3" name="Group 3"/>
          <p:cNvGrpSpPr/>
          <p:nvPr/>
        </p:nvGrpSpPr>
        <p:grpSpPr>
          <a:xfrm>
            <a:off x="-561649" y="9698692"/>
            <a:ext cx="19411298" cy="1176615"/>
            <a:chOff x="0" y="0"/>
            <a:chExt cx="5112441" cy="30989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5112441" cy="309890"/>
            </a:xfrm>
            <a:custGeom>
              <a:avLst/>
              <a:gdLst/>
              <a:ahLst/>
              <a:cxnLst/>
              <a:rect l="l" t="t" r="r" b="b"/>
              <a:pathLst>
                <a:path w="5112441" h="309890">
                  <a:moveTo>
                    <a:pt x="0" y="0"/>
                  </a:moveTo>
                  <a:lnTo>
                    <a:pt x="5112441" y="0"/>
                  </a:lnTo>
                  <a:lnTo>
                    <a:pt x="5112441" y="309890"/>
                  </a:lnTo>
                  <a:lnTo>
                    <a:pt x="0" y="309890"/>
                  </a:lnTo>
                  <a:close/>
                </a:path>
              </a:pathLst>
            </a:custGeom>
            <a:solidFill>
              <a:srgbClr val="4FC4C1"/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0" y="-38100"/>
              <a:ext cx="5112441" cy="3479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6" name="Freeform 6"/>
          <p:cNvSpPr/>
          <p:nvPr/>
        </p:nvSpPr>
        <p:spPr>
          <a:xfrm>
            <a:off x="15535495" y="1028700"/>
            <a:ext cx="1723805" cy="1219200"/>
          </a:xfrm>
          <a:custGeom>
            <a:avLst/>
            <a:gdLst/>
            <a:ahLst/>
            <a:cxnLst/>
            <a:rect l="l" t="t" r="r" b="b"/>
            <a:pathLst>
              <a:path w="1723805" h="1219200">
                <a:moveTo>
                  <a:pt x="0" y="0"/>
                </a:moveTo>
                <a:lnTo>
                  <a:pt x="1723805" y="0"/>
                </a:lnTo>
                <a:lnTo>
                  <a:pt x="1723805" y="121920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>
            <a:off x="13526497" y="1028700"/>
            <a:ext cx="1723805" cy="1219200"/>
          </a:xfrm>
          <a:custGeom>
            <a:avLst/>
            <a:gdLst/>
            <a:ahLst/>
            <a:cxnLst/>
            <a:rect l="l" t="t" r="r" b="b"/>
            <a:pathLst>
              <a:path w="1723805" h="1219200">
                <a:moveTo>
                  <a:pt x="0" y="0"/>
                </a:moveTo>
                <a:lnTo>
                  <a:pt x="1723804" y="0"/>
                </a:lnTo>
                <a:lnTo>
                  <a:pt x="1723804" y="121920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15535495" y="2771405"/>
            <a:ext cx="1723805" cy="1219200"/>
          </a:xfrm>
          <a:custGeom>
            <a:avLst/>
            <a:gdLst/>
            <a:ahLst/>
            <a:cxnLst/>
            <a:rect l="l" t="t" r="r" b="b"/>
            <a:pathLst>
              <a:path w="1723805" h="1219200">
                <a:moveTo>
                  <a:pt x="0" y="0"/>
                </a:moveTo>
                <a:lnTo>
                  <a:pt x="1723805" y="0"/>
                </a:lnTo>
                <a:lnTo>
                  <a:pt x="1723805" y="121920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3526497" y="2771405"/>
            <a:ext cx="1723805" cy="1219200"/>
          </a:xfrm>
          <a:custGeom>
            <a:avLst/>
            <a:gdLst/>
            <a:ahLst/>
            <a:cxnLst/>
            <a:rect l="l" t="t" r="r" b="b"/>
            <a:pathLst>
              <a:path w="1723805" h="1219200">
                <a:moveTo>
                  <a:pt x="0" y="0"/>
                </a:moveTo>
                <a:lnTo>
                  <a:pt x="1723804" y="0"/>
                </a:lnTo>
                <a:lnTo>
                  <a:pt x="1723804" y="121920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15535495" y="4514110"/>
            <a:ext cx="1723805" cy="1219200"/>
          </a:xfrm>
          <a:custGeom>
            <a:avLst/>
            <a:gdLst/>
            <a:ahLst/>
            <a:cxnLst/>
            <a:rect l="l" t="t" r="r" b="b"/>
            <a:pathLst>
              <a:path w="1723805" h="1219200">
                <a:moveTo>
                  <a:pt x="0" y="0"/>
                </a:moveTo>
                <a:lnTo>
                  <a:pt x="1723805" y="0"/>
                </a:lnTo>
                <a:lnTo>
                  <a:pt x="1723805" y="121920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Freeform 11"/>
          <p:cNvSpPr/>
          <p:nvPr/>
        </p:nvSpPr>
        <p:spPr>
          <a:xfrm>
            <a:off x="13526497" y="4514110"/>
            <a:ext cx="1723805" cy="1219200"/>
          </a:xfrm>
          <a:custGeom>
            <a:avLst/>
            <a:gdLst/>
            <a:ahLst/>
            <a:cxnLst/>
            <a:rect l="l" t="t" r="r" b="b"/>
            <a:pathLst>
              <a:path w="1723805" h="1219200">
                <a:moveTo>
                  <a:pt x="0" y="0"/>
                </a:moveTo>
                <a:lnTo>
                  <a:pt x="1723804" y="0"/>
                </a:lnTo>
                <a:lnTo>
                  <a:pt x="1723804" y="121920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2" name="Freeform 12"/>
          <p:cNvSpPr/>
          <p:nvPr/>
        </p:nvSpPr>
        <p:spPr>
          <a:xfrm>
            <a:off x="15535495" y="6256815"/>
            <a:ext cx="1723805" cy="1219200"/>
          </a:xfrm>
          <a:custGeom>
            <a:avLst/>
            <a:gdLst/>
            <a:ahLst/>
            <a:cxnLst/>
            <a:rect l="l" t="t" r="r" b="b"/>
            <a:pathLst>
              <a:path w="1723805" h="1219200">
                <a:moveTo>
                  <a:pt x="0" y="0"/>
                </a:moveTo>
                <a:lnTo>
                  <a:pt x="1723805" y="0"/>
                </a:lnTo>
                <a:lnTo>
                  <a:pt x="1723805" y="121920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3" name="Freeform 13"/>
          <p:cNvSpPr/>
          <p:nvPr/>
        </p:nvSpPr>
        <p:spPr>
          <a:xfrm>
            <a:off x="13526497" y="6256815"/>
            <a:ext cx="1723805" cy="1219200"/>
          </a:xfrm>
          <a:custGeom>
            <a:avLst/>
            <a:gdLst/>
            <a:ahLst/>
            <a:cxnLst/>
            <a:rect l="l" t="t" r="r" b="b"/>
            <a:pathLst>
              <a:path w="1723805" h="1219200">
                <a:moveTo>
                  <a:pt x="0" y="0"/>
                </a:moveTo>
                <a:lnTo>
                  <a:pt x="1723804" y="0"/>
                </a:lnTo>
                <a:lnTo>
                  <a:pt x="1723804" y="121920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4" name="Freeform 14"/>
          <p:cNvSpPr/>
          <p:nvPr/>
        </p:nvSpPr>
        <p:spPr>
          <a:xfrm>
            <a:off x="15535495" y="7999520"/>
            <a:ext cx="1723805" cy="1219200"/>
          </a:xfrm>
          <a:custGeom>
            <a:avLst/>
            <a:gdLst/>
            <a:ahLst/>
            <a:cxnLst/>
            <a:rect l="l" t="t" r="r" b="b"/>
            <a:pathLst>
              <a:path w="1723805" h="1219200">
                <a:moveTo>
                  <a:pt x="0" y="0"/>
                </a:moveTo>
                <a:lnTo>
                  <a:pt x="1723805" y="0"/>
                </a:lnTo>
                <a:lnTo>
                  <a:pt x="1723805" y="121920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5" name="Freeform 15"/>
          <p:cNvSpPr/>
          <p:nvPr/>
        </p:nvSpPr>
        <p:spPr>
          <a:xfrm>
            <a:off x="13526497" y="7999520"/>
            <a:ext cx="1723805" cy="1219200"/>
          </a:xfrm>
          <a:custGeom>
            <a:avLst/>
            <a:gdLst/>
            <a:ahLst/>
            <a:cxnLst/>
            <a:rect l="l" t="t" r="r" b="b"/>
            <a:pathLst>
              <a:path w="1723805" h="1219200">
                <a:moveTo>
                  <a:pt x="0" y="0"/>
                </a:moveTo>
                <a:lnTo>
                  <a:pt x="1723804" y="0"/>
                </a:lnTo>
                <a:lnTo>
                  <a:pt x="1723804" y="1219200"/>
                </a:lnTo>
                <a:lnTo>
                  <a:pt x="0" y="12192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6152415" y="1014609"/>
            <a:ext cx="10268013" cy="928203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marL="0" lvl="0" indent="0" algn="l">
              <a:lnSpc>
                <a:spcPts val="8160"/>
              </a:lnSpc>
              <a:spcBef>
                <a:spcPct val="0"/>
              </a:spcBef>
            </a:pPr>
            <a:r>
              <a:rPr lang="en-US" sz="6800" dirty="0">
                <a:solidFill>
                  <a:srgbClr val="FFFFFF"/>
                </a:solidFill>
                <a:latin typeface="Bernoru"/>
                <a:ea typeface="Bernoru"/>
                <a:cs typeface="Bernoru"/>
                <a:sym typeface="Bernoru"/>
              </a:rPr>
              <a:t>LANGUAGE FEATURES: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7191828" y="2913030"/>
            <a:ext cx="9228600" cy="502793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2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Uses simple past tense (for example: walked, said, went).</a:t>
            </a:r>
          </a:p>
          <a:p>
            <a:pPr algn="l">
              <a:lnSpc>
                <a:spcPts val="402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Uses time connectors such as once upon a time, then, after that, finally.</a:t>
            </a:r>
          </a:p>
          <a:p>
            <a:pPr algn="l">
              <a:lnSpc>
                <a:spcPts val="402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Uses direct speech for dialog.</a:t>
            </a:r>
          </a:p>
          <a:p>
            <a:pPr algn="l">
              <a:lnSpc>
                <a:spcPts val="402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Example: “The wife said, 'You broke your promise!'”</a:t>
            </a:r>
          </a:p>
          <a:p>
            <a:pPr algn="l">
              <a:lnSpc>
                <a:spcPts val="402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Using adjectives to describe characters or atmosphere.</a:t>
            </a:r>
          </a:p>
          <a:p>
            <a:pPr algn="l">
              <a:lnSpc>
                <a:spcPts val="402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Example: “The lake was vast and beautiful.”</a:t>
            </a:r>
          </a:p>
        </p:txBody>
      </p:sp>
      <p:grpSp>
        <p:nvGrpSpPr>
          <p:cNvPr id="4" name="Group 4"/>
          <p:cNvGrpSpPr/>
          <p:nvPr/>
        </p:nvGrpSpPr>
        <p:grpSpPr>
          <a:xfrm>
            <a:off x="-561649" y="9698692"/>
            <a:ext cx="19411298" cy="1176615"/>
            <a:chOff x="0" y="0"/>
            <a:chExt cx="5112441" cy="309890"/>
          </a:xfrm>
        </p:grpSpPr>
        <p:sp>
          <p:nvSpPr>
            <p:cNvPr id="5" name="Freeform 5"/>
            <p:cNvSpPr/>
            <p:nvPr/>
          </p:nvSpPr>
          <p:spPr>
            <a:xfrm>
              <a:off x="0" y="0"/>
              <a:ext cx="5112441" cy="309890"/>
            </a:xfrm>
            <a:custGeom>
              <a:avLst/>
              <a:gdLst/>
              <a:ahLst/>
              <a:cxnLst/>
              <a:rect l="l" t="t" r="r" b="b"/>
              <a:pathLst>
                <a:path w="5112441" h="309890">
                  <a:moveTo>
                    <a:pt x="0" y="0"/>
                  </a:moveTo>
                  <a:lnTo>
                    <a:pt x="5112441" y="0"/>
                  </a:lnTo>
                  <a:lnTo>
                    <a:pt x="5112441" y="309890"/>
                  </a:lnTo>
                  <a:lnTo>
                    <a:pt x="0" y="309890"/>
                  </a:lnTo>
                  <a:close/>
                </a:path>
              </a:pathLst>
            </a:custGeom>
            <a:solidFill>
              <a:srgbClr val="4FC4C1"/>
            </a:solidFill>
          </p:spPr>
        </p:sp>
        <p:sp>
          <p:nvSpPr>
            <p:cNvPr id="6" name="TextBox 6"/>
            <p:cNvSpPr txBox="1"/>
            <p:nvPr/>
          </p:nvSpPr>
          <p:spPr>
            <a:xfrm>
              <a:off x="0" y="-38100"/>
              <a:ext cx="5112441" cy="3479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7" name="Freeform 7"/>
          <p:cNvSpPr/>
          <p:nvPr/>
        </p:nvSpPr>
        <p:spPr>
          <a:xfrm>
            <a:off x="-3219043" y="6016530"/>
            <a:ext cx="3219043" cy="1638785"/>
          </a:xfrm>
          <a:custGeom>
            <a:avLst/>
            <a:gdLst/>
            <a:ahLst/>
            <a:cxnLst/>
            <a:rect l="l" t="t" r="r" b="b"/>
            <a:pathLst>
              <a:path w="3219043" h="1638785">
                <a:moveTo>
                  <a:pt x="0" y="0"/>
                </a:moveTo>
                <a:lnTo>
                  <a:pt x="3219043" y="0"/>
                </a:lnTo>
                <a:lnTo>
                  <a:pt x="3219043" y="1638786"/>
                </a:lnTo>
                <a:lnTo>
                  <a:pt x="0" y="1638786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>
            <a:off x="-3219043" y="7655316"/>
            <a:ext cx="3219043" cy="1638785"/>
          </a:xfrm>
          <a:custGeom>
            <a:avLst/>
            <a:gdLst/>
            <a:ahLst/>
            <a:cxnLst/>
            <a:rect l="l" t="t" r="r" b="b"/>
            <a:pathLst>
              <a:path w="3219043" h="1638785">
                <a:moveTo>
                  <a:pt x="0" y="0"/>
                </a:moveTo>
                <a:lnTo>
                  <a:pt x="3219043" y="0"/>
                </a:lnTo>
                <a:lnTo>
                  <a:pt x="3219043" y="1638785"/>
                </a:lnTo>
                <a:lnTo>
                  <a:pt x="0" y="1638785"/>
                </a:lnTo>
                <a:lnTo>
                  <a:pt x="0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 rot="926548">
            <a:off x="-844635" y="719881"/>
            <a:ext cx="7450195" cy="3494819"/>
          </a:xfrm>
          <a:custGeom>
            <a:avLst/>
            <a:gdLst/>
            <a:ahLst/>
            <a:cxnLst/>
            <a:rect l="l" t="t" r="r" b="b"/>
            <a:pathLst>
              <a:path w="7450195" h="3494819">
                <a:moveTo>
                  <a:pt x="0" y="0"/>
                </a:moveTo>
                <a:lnTo>
                  <a:pt x="7450195" y="0"/>
                </a:lnTo>
                <a:lnTo>
                  <a:pt x="7450195" y="3494819"/>
                </a:lnTo>
                <a:lnTo>
                  <a:pt x="0" y="349481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 rot="-784274">
            <a:off x="-129797" y="5594669"/>
            <a:ext cx="6421567" cy="3012299"/>
          </a:xfrm>
          <a:custGeom>
            <a:avLst/>
            <a:gdLst/>
            <a:ahLst/>
            <a:cxnLst/>
            <a:rect l="l" t="t" r="r" b="b"/>
            <a:pathLst>
              <a:path w="6421567" h="3012299">
                <a:moveTo>
                  <a:pt x="0" y="0"/>
                </a:moveTo>
                <a:lnTo>
                  <a:pt x="6421568" y="0"/>
                </a:lnTo>
                <a:lnTo>
                  <a:pt x="6421568" y="3012299"/>
                </a:lnTo>
                <a:lnTo>
                  <a:pt x="0" y="3012299"/>
                </a:lnTo>
                <a:lnTo>
                  <a:pt x="0" y="0"/>
                </a:lnTo>
                <a:close/>
              </a:path>
            </a:pathLst>
          </a:custGeom>
          <a:blipFill>
            <a:blip r:embed="rId6">
              <a:extLs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A377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120878" y="-328002"/>
            <a:ext cx="6176585" cy="10943004"/>
            <a:chOff x="0" y="0"/>
            <a:chExt cx="1626755" cy="2882108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1626755" cy="2882108"/>
            </a:xfrm>
            <a:custGeom>
              <a:avLst/>
              <a:gdLst/>
              <a:ahLst/>
              <a:cxnLst/>
              <a:rect l="l" t="t" r="r" b="b"/>
              <a:pathLst>
                <a:path w="1626755" h="2882108">
                  <a:moveTo>
                    <a:pt x="0" y="0"/>
                  </a:moveTo>
                  <a:lnTo>
                    <a:pt x="1626755" y="0"/>
                  </a:lnTo>
                  <a:lnTo>
                    <a:pt x="1626755" y="2882108"/>
                  </a:lnTo>
                  <a:lnTo>
                    <a:pt x="0" y="2882108"/>
                  </a:lnTo>
                  <a:close/>
                </a:path>
              </a:pathLst>
            </a:custGeom>
            <a:solidFill>
              <a:srgbClr val="4FC4C1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1626755" cy="2920208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6618726" y="3793540"/>
            <a:ext cx="9084030" cy="1154817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8913"/>
              </a:lnSpc>
            </a:pPr>
            <a:r>
              <a:rPr lang="en-US" sz="8103">
                <a:solidFill>
                  <a:srgbClr val="FFFFFF"/>
                </a:solidFill>
                <a:latin typeface="Halimum"/>
                <a:ea typeface="Halimum"/>
                <a:cs typeface="Halimum"/>
                <a:sym typeface="Halimum"/>
              </a:rPr>
              <a:t>Types of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6667533" y="5053132"/>
            <a:ext cx="9035224" cy="31547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12342"/>
              </a:lnSpc>
            </a:pPr>
            <a:r>
              <a:rPr lang="en-US" sz="11220" dirty="0">
                <a:solidFill>
                  <a:srgbClr val="FFFFFF"/>
                </a:solidFill>
                <a:latin typeface="Bernoru"/>
                <a:ea typeface="Bernoru"/>
                <a:cs typeface="Bernoru"/>
                <a:sym typeface="Bernoru"/>
              </a:rPr>
              <a:t>NARRATIVE TEXTS</a:t>
            </a:r>
          </a:p>
        </p:txBody>
      </p:sp>
      <p:grpSp>
        <p:nvGrpSpPr>
          <p:cNvPr id="7" name="Group 7"/>
          <p:cNvGrpSpPr/>
          <p:nvPr/>
        </p:nvGrpSpPr>
        <p:grpSpPr>
          <a:xfrm>
            <a:off x="1028700" y="4594728"/>
            <a:ext cx="3864944" cy="1097544"/>
            <a:chOff x="0" y="0"/>
            <a:chExt cx="1178927" cy="334784"/>
          </a:xfrm>
        </p:grpSpPr>
        <p:sp>
          <p:nvSpPr>
            <p:cNvPr id="8" name="Freeform 8"/>
            <p:cNvSpPr/>
            <p:nvPr/>
          </p:nvSpPr>
          <p:spPr>
            <a:xfrm>
              <a:off x="0" y="0"/>
              <a:ext cx="1178927" cy="334785"/>
            </a:xfrm>
            <a:custGeom>
              <a:avLst/>
              <a:gdLst/>
              <a:ahLst/>
              <a:cxnLst/>
              <a:rect l="l" t="t" r="r" b="b"/>
              <a:pathLst>
                <a:path w="1178927" h="334785">
                  <a:moveTo>
                    <a:pt x="130202" y="0"/>
                  </a:moveTo>
                  <a:lnTo>
                    <a:pt x="1048724" y="0"/>
                  </a:lnTo>
                  <a:cubicBezTo>
                    <a:pt x="1120633" y="0"/>
                    <a:pt x="1178927" y="58294"/>
                    <a:pt x="1178927" y="130202"/>
                  </a:cubicBezTo>
                  <a:lnTo>
                    <a:pt x="1178927" y="204582"/>
                  </a:lnTo>
                  <a:cubicBezTo>
                    <a:pt x="1178927" y="276491"/>
                    <a:pt x="1120633" y="334785"/>
                    <a:pt x="1048724" y="334785"/>
                  </a:cubicBezTo>
                  <a:lnTo>
                    <a:pt x="130202" y="334785"/>
                  </a:lnTo>
                  <a:cubicBezTo>
                    <a:pt x="95671" y="334785"/>
                    <a:pt x="62553" y="321067"/>
                    <a:pt x="38135" y="296649"/>
                  </a:cubicBezTo>
                  <a:cubicBezTo>
                    <a:pt x="13718" y="272231"/>
                    <a:pt x="0" y="239114"/>
                    <a:pt x="0" y="204582"/>
                  </a:cubicBezTo>
                  <a:lnTo>
                    <a:pt x="0" y="130202"/>
                  </a:lnTo>
                  <a:cubicBezTo>
                    <a:pt x="0" y="58294"/>
                    <a:pt x="58294" y="0"/>
                    <a:pt x="13020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9" name="TextBox 9"/>
            <p:cNvSpPr txBox="1"/>
            <p:nvPr/>
          </p:nvSpPr>
          <p:spPr>
            <a:xfrm>
              <a:off x="0" y="-38100"/>
              <a:ext cx="1178927" cy="3728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10" name="TextBox 10"/>
          <p:cNvSpPr txBox="1"/>
          <p:nvPr/>
        </p:nvSpPr>
        <p:spPr>
          <a:xfrm>
            <a:off x="1304019" y="4891207"/>
            <a:ext cx="3314306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40"/>
              </a:lnSpc>
            </a:pPr>
            <a:r>
              <a:rPr lang="en-US" sz="2600" b="1">
                <a:solidFill>
                  <a:srgbClr val="2A377F"/>
                </a:solidFill>
                <a:latin typeface="Noto Sans Bold"/>
                <a:ea typeface="Noto Sans Bold"/>
                <a:cs typeface="Noto Sans Bold"/>
                <a:sym typeface="Noto Sans Bold"/>
              </a:rPr>
              <a:t>Myths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028700" y="1028700"/>
            <a:ext cx="3864944" cy="1097544"/>
            <a:chOff x="0" y="0"/>
            <a:chExt cx="1178927" cy="334784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1178927" cy="334785"/>
            </a:xfrm>
            <a:custGeom>
              <a:avLst/>
              <a:gdLst/>
              <a:ahLst/>
              <a:cxnLst/>
              <a:rect l="l" t="t" r="r" b="b"/>
              <a:pathLst>
                <a:path w="1178927" h="334785">
                  <a:moveTo>
                    <a:pt x="130202" y="0"/>
                  </a:moveTo>
                  <a:lnTo>
                    <a:pt x="1048724" y="0"/>
                  </a:lnTo>
                  <a:cubicBezTo>
                    <a:pt x="1120633" y="0"/>
                    <a:pt x="1178927" y="58294"/>
                    <a:pt x="1178927" y="130202"/>
                  </a:cubicBezTo>
                  <a:lnTo>
                    <a:pt x="1178927" y="204582"/>
                  </a:lnTo>
                  <a:cubicBezTo>
                    <a:pt x="1178927" y="276491"/>
                    <a:pt x="1120633" y="334785"/>
                    <a:pt x="1048724" y="334785"/>
                  </a:cubicBezTo>
                  <a:lnTo>
                    <a:pt x="130202" y="334785"/>
                  </a:lnTo>
                  <a:cubicBezTo>
                    <a:pt x="95671" y="334785"/>
                    <a:pt x="62553" y="321067"/>
                    <a:pt x="38135" y="296649"/>
                  </a:cubicBezTo>
                  <a:cubicBezTo>
                    <a:pt x="13718" y="272231"/>
                    <a:pt x="0" y="239114"/>
                    <a:pt x="0" y="204582"/>
                  </a:cubicBezTo>
                  <a:lnTo>
                    <a:pt x="0" y="130202"/>
                  </a:lnTo>
                  <a:cubicBezTo>
                    <a:pt x="0" y="58294"/>
                    <a:pt x="58294" y="0"/>
                    <a:pt x="13020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0" y="-38100"/>
              <a:ext cx="1178927" cy="3728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1304019" y="1326543"/>
            <a:ext cx="3314306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40"/>
              </a:lnSpc>
            </a:pPr>
            <a:r>
              <a:rPr lang="en-US" sz="2600" b="1">
                <a:solidFill>
                  <a:srgbClr val="2A377F"/>
                </a:solidFill>
                <a:latin typeface="Noto Sans Bold"/>
                <a:ea typeface="Noto Sans Bold"/>
                <a:cs typeface="Noto Sans Bold"/>
                <a:sym typeface="Noto Sans Bold"/>
              </a:rPr>
              <a:t>Legends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1028700" y="2811714"/>
            <a:ext cx="3864944" cy="1097544"/>
            <a:chOff x="0" y="0"/>
            <a:chExt cx="1178927" cy="334784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178927" cy="334785"/>
            </a:xfrm>
            <a:custGeom>
              <a:avLst/>
              <a:gdLst/>
              <a:ahLst/>
              <a:cxnLst/>
              <a:rect l="l" t="t" r="r" b="b"/>
              <a:pathLst>
                <a:path w="1178927" h="334785">
                  <a:moveTo>
                    <a:pt x="130202" y="0"/>
                  </a:moveTo>
                  <a:lnTo>
                    <a:pt x="1048724" y="0"/>
                  </a:lnTo>
                  <a:cubicBezTo>
                    <a:pt x="1120633" y="0"/>
                    <a:pt x="1178927" y="58294"/>
                    <a:pt x="1178927" y="130202"/>
                  </a:cubicBezTo>
                  <a:lnTo>
                    <a:pt x="1178927" y="204582"/>
                  </a:lnTo>
                  <a:cubicBezTo>
                    <a:pt x="1178927" y="276491"/>
                    <a:pt x="1120633" y="334785"/>
                    <a:pt x="1048724" y="334785"/>
                  </a:cubicBezTo>
                  <a:lnTo>
                    <a:pt x="130202" y="334785"/>
                  </a:lnTo>
                  <a:cubicBezTo>
                    <a:pt x="95671" y="334785"/>
                    <a:pt x="62553" y="321067"/>
                    <a:pt x="38135" y="296649"/>
                  </a:cubicBezTo>
                  <a:cubicBezTo>
                    <a:pt x="13718" y="272231"/>
                    <a:pt x="0" y="239114"/>
                    <a:pt x="0" y="204582"/>
                  </a:cubicBezTo>
                  <a:lnTo>
                    <a:pt x="0" y="130202"/>
                  </a:lnTo>
                  <a:cubicBezTo>
                    <a:pt x="0" y="58294"/>
                    <a:pt x="58294" y="0"/>
                    <a:pt x="13020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178927" cy="3728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18" name="TextBox 18"/>
          <p:cNvSpPr txBox="1"/>
          <p:nvPr/>
        </p:nvSpPr>
        <p:spPr>
          <a:xfrm>
            <a:off x="1304019" y="3098668"/>
            <a:ext cx="3314306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40"/>
              </a:lnSpc>
            </a:pPr>
            <a:r>
              <a:rPr lang="en-US" sz="2600" b="1">
                <a:solidFill>
                  <a:srgbClr val="2A377F"/>
                </a:solidFill>
                <a:latin typeface="Noto Sans Bold"/>
                <a:ea typeface="Noto Sans Bold"/>
                <a:cs typeface="Noto Sans Bold"/>
                <a:sym typeface="Noto Sans Bold"/>
              </a:rPr>
              <a:t>Fables</a:t>
            </a:r>
          </a:p>
        </p:txBody>
      </p:sp>
      <p:grpSp>
        <p:nvGrpSpPr>
          <p:cNvPr id="19" name="Group 19"/>
          <p:cNvGrpSpPr/>
          <p:nvPr/>
        </p:nvGrpSpPr>
        <p:grpSpPr>
          <a:xfrm>
            <a:off x="1034943" y="6377742"/>
            <a:ext cx="3864944" cy="1097544"/>
            <a:chOff x="0" y="0"/>
            <a:chExt cx="1178927" cy="334784"/>
          </a:xfrm>
        </p:grpSpPr>
        <p:sp>
          <p:nvSpPr>
            <p:cNvPr id="20" name="Freeform 20"/>
            <p:cNvSpPr/>
            <p:nvPr/>
          </p:nvSpPr>
          <p:spPr>
            <a:xfrm>
              <a:off x="0" y="0"/>
              <a:ext cx="1178927" cy="334785"/>
            </a:xfrm>
            <a:custGeom>
              <a:avLst/>
              <a:gdLst/>
              <a:ahLst/>
              <a:cxnLst/>
              <a:rect l="l" t="t" r="r" b="b"/>
              <a:pathLst>
                <a:path w="1178927" h="334785">
                  <a:moveTo>
                    <a:pt x="130202" y="0"/>
                  </a:moveTo>
                  <a:lnTo>
                    <a:pt x="1048724" y="0"/>
                  </a:lnTo>
                  <a:cubicBezTo>
                    <a:pt x="1120633" y="0"/>
                    <a:pt x="1178927" y="58294"/>
                    <a:pt x="1178927" y="130202"/>
                  </a:cubicBezTo>
                  <a:lnTo>
                    <a:pt x="1178927" y="204582"/>
                  </a:lnTo>
                  <a:cubicBezTo>
                    <a:pt x="1178927" y="276491"/>
                    <a:pt x="1120633" y="334785"/>
                    <a:pt x="1048724" y="334785"/>
                  </a:cubicBezTo>
                  <a:lnTo>
                    <a:pt x="130202" y="334785"/>
                  </a:lnTo>
                  <a:cubicBezTo>
                    <a:pt x="95671" y="334785"/>
                    <a:pt x="62553" y="321067"/>
                    <a:pt x="38135" y="296649"/>
                  </a:cubicBezTo>
                  <a:cubicBezTo>
                    <a:pt x="13718" y="272231"/>
                    <a:pt x="0" y="239114"/>
                    <a:pt x="0" y="204582"/>
                  </a:cubicBezTo>
                  <a:lnTo>
                    <a:pt x="0" y="130202"/>
                  </a:lnTo>
                  <a:cubicBezTo>
                    <a:pt x="0" y="58294"/>
                    <a:pt x="58294" y="0"/>
                    <a:pt x="13020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1" name="TextBox 21"/>
            <p:cNvSpPr txBox="1"/>
            <p:nvPr/>
          </p:nvSpPr>
          <p:spPr>
            <a:xfrm>
              <a:off x="0" y="-38100"/>
              <a:ext cx="1178927" cy="3728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2" name="TextBox 22"/>
          <p:cNvSpPr txBox="1"/>
          <p:nvPr/>
        </p:nvSpPr>
        <p:spPr>
          <a:xfrm>
            <a:off x="1310262" y="6673784"/>
            <a:ext cx="3314306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40"/>
              </a:lnSpc>
            </a:pPr>
            <a:r>
              <a:rPr lang="en-US" sz="2600" b="1">
                <a:solidFill>
                  <a:srgbClr val="2A377F"/>
                </a:solidFill>
                <a:latin typeface="Noto Sans Bold"/>
                <a:ea typeface="Noto Sans Bold"/>
                <a:cs typeface="Noto Sans Bold"/>
                <a:sym typeface="Noto Sans Bold"/>
              </a:rPr>
              <a:t>Fantasy Stories</a:t>
            </a:r>
          </a:p>
        </p:txBody>
      </p:sp>
      <p:sp>
        <p:nvSpPr>
          <p:cNvPr id="23" name="Freeform 23"/>
          <p:cNvSpPr/>
          <p:nvPr/>
        </p:nvSpPr>
        <p:spPr>
          <a:xfrm>
            <a:off x="9824960" y="-1061007"/>
            <a:ext cx="9027722" cy="6204507"/>
          </a:xfrm>
          <a:custGeom>
            <a:avLst/>
            <a:gdLst/>
            <a:ahLst/>
            <a:cxnLst/>
            <a:rect l="l" t="t" r="r" b="b"/>
            <a:pathLst>
              <a:path w="9027722" h="6204507">
                <a:moveTo>
                  <a:pt x="0" y="0"/>
                </a:moveTo>
                <a:lnTo>
                  <a:pt x="9027722" y="0"/>
                </a:lnTo>
                <a:lnTo>
                  <a:pt x="9027722" y="6204507"/>
                </a:lnTo>
                <a:lnTo>
                  <a:pt x="0" y="6204507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grpSp>
        <p:nvGrpSpPr>
          <p:cNvPr id="24" name="Group 24"/>
          <p:cNvGrpSpPr/>
          <p:nvPr/>
        </p:nvGrpSpPr>
        <p:grpSpPr>
          <a:xfrm>
            <a:off x="1028700" y="8160756"/>
            <a:ext cx="3864944" cy="1097544"/>
            <a:chOff x="0" y="0"/>
            <a:chExt cx="1178927" cy="334784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1178927" cy="334785"/>
            </a:xfrm>
            <a:custGeom>
              <a:avLst/>
              <a:gdLst/>
              <a:ahLst/>
              <a:cxnLst/>
              <a:rect l="l" t="t" r="r" b="b"/>
              <a:pathLst>
                <a:path w="1178927" h="334785">
                  <a:moveTo>
                    <a:pt x="130202" y="0"/>
                  </a:moveTo>
                  <a:lnTo>
                    <a:pt x="1048724" y="0"/>
                  </a:lnTo>
                  <a:cubicBezTo>
                    <a:pt x="1120633" y="0"/>
                    <a:pt x="1178927" y="58294"/>
                    <a:pt x="1178927" y="130202"/>
                  </a:cubicBezTo>
                  <a:lnTo>
                    <a:pt x="1178927" y="204582"/>
                  </a:lnTo>
                  <a:cubicBezTo>
                    <a:pt x="1178927" y="276491"/>
                    <a:pt x="1120633" y="334785"/>
                    <a:pt x="1048724" y="334785"/>
                  </a:cubicBezTo>
                  <a:lnTo>
                    <a:pt x="130202" y="334785"/>
                  </a:lnTo>
                  <a:cubicBezTo>
                    <a:pt x="95671" y="334785"/>
                    <a:pt x="62553" y="321067"/>
                    <a:pt x="38135" y="296649"/>
                  </a:cubicBezTo>
                  <a:cubicBezTo>
                    <a:pt x="13718" y="272231"/>
                    <a:pt x="0" y="239114"/>
                    <a:pt x="0" y="204582"/>
                  </a:cubicBezTo>
                  <a:lnTo>
                    <a:pt x="0" y="130202"/>
                  </a:lnTo>
                  <a:cubicBezTo>
                    <a:pt x="0" y="58294"/>
                    <a:pt x="58294" y="0"/>
                    <a:pt x="130202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6" name="TextBox 26"/>
            <p:cNvSpPr txBox="1"/>
            <p:nvPr/>
          </p:nvSpPr>
          <p:spPr>
            <a:xfrm>
              <a:off x="0" y="-38100"/>
              <a:ext cx="1178927" cy="372884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27" name="TextBox 27"/>
          <p:cNvSpPr txBox="1"/>
          <p:nvPr/>
        </p:nvSpPr>
        <p:spPr>
          <a:xfrm>
            <a:off x="1304019" y="8462098"/>
            <a:ext cx="3314306" cy="44831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ctr">
              <a:lnSpc>
                <a:spcPts val="3640"/>
              </a:lnSpc>
            </a:pPr>
            <a:r>
              <a:rPr lang="en-US" sz="2600" b="1">
                <a:solidFill>
                  <a:srgbClr val="2A377F"/>
                </a:solidFill>
                <a:latin typeface="Noto Sans Bold"/>
                <a:ea typeface="Noto Sans Bold"/>
                <a:cs typeface="Noto Sans Bold"/>
                <a:sym typeface="Noto Sans Bold"/>
              </a:rPr>
              <a:t>Folktales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561649" y="9698692"/>
            <a:ext cx="19411298" cy="1176615"/>
            <a:chOff x="0" y="0"/>
            <a:chExt cx="5112441" cy="3098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12441" cy="309890"/>
            </a:xfrm>
            <a:custGeom>
              <a:avLst/>
              <a:gdLst/>
              <a:ahLst/>
              <a:cxnLst/>
              <a:rect l="l" t="t" r="r" b="b"/>
              <a:pathLst>
                <a:path w="5112441" h="309890">
                  <a:moveTo>
                    <a:pt x="0" y="0"/>
                  </a:moveTo>
                  <a:lnTo>
                    <a:pt x="5112441" y="0"/>
                  </a:lnTo>
                  <a:lnTo>
                    <a:pt x="5112441" y="309890"/>
                  </a:lnTo>
                  <a:lnTo>
                    <a:pt x="0" y="309890"/>
                  </a:lnTo>
                  <a:close/>
                </a:path>
              </a:pathLst>
            </a:custGeom>
            <a:solidFill>
              <a:srgbClr val="4FC4C1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112441" cy="3479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9144000" y="1098804"/>
            <a:ext cx="7256131" cy="431228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Fantasy Stories:</a:t>
            </a:r>
          </a:p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Stories that involve magical elements or imaginary worlds.</a:t>
            </a:r>
          </a:p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Example: Harry Potter.</a:t>
            </a:r>
          </a:p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Folktales:</a:t>
            </a:r>
          </a:p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Fictional stories that are passed down orally from generation to generation.</a:t>
            </a:r>
          </a:p>
          <a:p>
            <a:pPr algn="l">
              <a:lnSpc>
                <a:spcPts val="4339"/>
              </a:lnSpc>
            </a:pP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Examples: </a:t>
            </a:r>
            <a:r>
              <a:rPr lang="en-US" sz="3099" dirty="0" err="1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Timun</a:t>
            </a:r>
            <a:r>
              <a:rPr lang="en-US" sz="30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 Mas, Cinderella.</a:t>
            </a:r>
          </a:p>
        </p:txBody>
      </p:sp>
      <p:sp>
        <p:nvSpPr>
          <p:cNvPr id="6" name="TextBox 6"/>
          <p:cNvSpPr txBox="1"/>
          <p:nvPr/>
        </p:nvSpPr>
        <p:spPr>
          <a:xfrm>
            <a:off x="1028700" y="1089279"/>
            <a:ext cx="7256131" cy="7325532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l">
              <a:lnSpc>
                <a:spcPts val="4059"/>
              </a:lnSpc>
            </a:pPr>
            <a:r>
              <a:rPr lang="en-US" sz="28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Legends:</a:t>
            </a:r>
          </a:p>
          <a:p>
            <a:pPr algn="l">
              <a:lnSpc>
                <a:spcPts val="4059"/>
              </a:lnSpc>
            </a:pPr>
            <a:r>
              <a:rPr lang="en-US" sz="28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Stories that tell the origin of something, usually related to local culture.</a:t>
            </a:r>
          </a:p>
          <a:p>
            <a:pPr algn="l">
              <a:lnSpc>
                <a:spcPts val="4059"/>
              </a:lnSpc>
            </a:pPr>
            <a:r>
              <a:rPr lang="en-US" sz="28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Examples: Legend of Lake Toba, Malin Kundang</a:t>
            </a:r>
          </a:p>
          <a:p>
            <a:pPr algn="l">
              <a:lnSpc>
                <a:spcPts val="4059"/>
              </a:lnSpc>
            </a:pPr>
            <a:r>
              <a:rPr lang="en-US" sz="28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Fables:</a:t>
            </a:r>
          </a:p>
          <a:p>
            <a:pPr algn="l">
              <a:lnSpc>
                <a:spcPts val="4059"/>
              </a:lnSpc>
            </a:pPr>
            <a:r>
              <a:rPr lang="en-US" sz="28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Stories about animals that act like humans and usually have a moral message.</a:t>
            </a:r>
          </a:p>
          <a:p>
            <a:pPr algn="l">
              <a:lnSpc>
                <a:spcPts val="4059"/>
              </a:lnSpc>
            </a:pPr>
            <a:r>
              <a:rPr lang="en-US" sz="28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Examples: The Tortoise and the Hare.</a:t>
            </a:r>
          </a:p>
          <a:p>
            <a:pPr algn="l">
              <a:lnSpc>
                <a:spcPts val="4059"/>
              </a:lnSpc>
            </a:pPr>
            <a:endParaRPr lang="en-US" sz="2899" dirty="0">
              <a:solidFill>
                <a:srgbClr val="FFFFFF"/>
              </a:solidFill>
              <a:latin typeface="Noto Sans"/>
              <a:ea typeface="Noto Sans"/>
              <a:cs typeface="Noto Sans"/>
              <a:sym typeface="Noto Sans"/>
            </a:endParaRPr>
          </a:p>
          <a:p>
            <a:pPr algn="l">
              <a:lnSpc>
                <a:spcPts val="4059"/>
              </a:lnSpc>
            </a:pPr>
            <a:r>
              <a:rPr lang="en-US" sz="28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Myths:</a:t>
            </a:r>
          </a:p>
          <a:p>
            <a:pPr algn="l">
              <a:lnSpc>
                <a:spcPts val="4059"/>
              </a:lnSpc>
            </a:pPr>
            <a:r>
              <a:rPr lang="en-US" sz="28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Stories about gods or folk beliefs.</a:t>
            </a:r>
          </a:p>
          <a:p>
            <a:pPr algn="l">
              <a:lnSpc>
                <a:spcPts val="4059"/>
              </a:lnSpc>
            </a:pPr>
            <a:r>
              <a:rPr lang="en-US" sz="2899" dirty="0">
                <a:solidFill>
                  <a:srgbClr val="FFFFFF"/>
                </a:solidFill>
                <a:latin typeface="Noto Sans"/>
                <a:ea typeface="Noto Sans"/>
                <a:cs typeface="Noto Sans"/>
                <a:sym typeface="Noto Sans"/>
              </a:rPr>
              <a:t>Example: The Story of Goddess Sri.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9377B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-561649" y="9698692"/>
            <a:ext cx="19411298" cy="1176615"/>
            <a:chOff x="0" y="0"/>
            <a:chExt cx="5112441" cy="30989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5112441" cy="309890"/>
            </a:xfrm>
            <a:custGeom>
              <a:avLst/>
              <a:gdLst/>
              <a:ahLst/>
              <a:cxnLst/>
              <a:rect l="l" t="t" r="r" b="b"/>
              <a:pathLst>
                <a:path w="5112441" h="309890">
                  <a:moveTo>
                    <a:pt x="0" y="0"/>
                  </a:moveTo>
                  <a:lnTo>
                    <a:pt x="5112441" y="0"/>
                  </a:lnTo>
                  <a:lnTo>
                    <a:pt x="5112441" y="309890"/>
                  </a:lnTo>
                  <a:lnTo>
                    <a:pt x="0" y="309890"/>
                  </a:lnTo>
                  <a:close/>
                </a:path>
              </a:pathLst>
            </a:custGeom>
            <a:solidFill>
              <a:srgbClr val="4FC4C1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0" y="-38100"/>
              <a:ext cx="5112441" cy="34799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940"/>
                </a:lnSpc>
              </a:pPr>
              <a:endParaRPr/>
            </a:p>
          </p:txBody>
        </p:sp>
      </p:grpSp>
      <p:sp>
        <p:nvSpPr>
          <p:cNvPr id="5" name="TextBox 5"/>
          <p:cNvSpPr txBox="1"/>
          <p:nvPr/>
        </p:nvSpPr>
        <p:spPr>
          <a:xfrm>
            <a:off x="5648048" y="4457700"/>
            <a:ext cx="11611252" cy="16573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0" lvl="0" indent="0" algn="l">
              <a:lnSpc>
                <a:spcPts val="13079"/>
              </a:lnSpc>
              <a:spcBef>
                <a:spcPct val="0"/>
              </a:spcBef>
            </a:pPr>
            <a:r>
              <a:rPr lang="en-US" sz="10899">
                <a:solidFill>
                  <a:srgbClr val="FFFFFF"/>
                </a:solidFill>
                <a:latin typeface="Bernoru"/>
                <a:ea typeface="Bernoru"/>
                <a:cs typeface="Bernoru"/>
                <a:sym typeface="Bernoru"/>
              </a:rPr>
              <a:t>THANK YOU</a:t>
            </a:r>
          </a:p>
        </p:txBody>
      </p:sp>
      <p:sp>
        <p:nvSpPr>
          <p:cNvPr id="6" name="Freeform 6"/>
          <p:cNvSpPr/>
          <p:nvPr/>
        </p:nvSpPr>
        <p:spPr>
          <a:xfrm rot="-1822165">
            <a:off x="-143955" y="99695"/>
            <a:ext cx="1859973" cy="1905000"/>
          </a:xfrm>
          <a:custGeom>
            <a:avLst/>
            <a:gdLst/>
            <a:ahLst/>
            <a:cxnLst/>
            <a:rect l="l" t="t" r="r" b="b"/>
            <a:pathLst>
              <a:path w="1859973" h="1905000">
                <a:moveTo>
                  <a:pt x="0" y="0"/>
                </a:moveTo>
                <a:lnTo>
                  <a:pt x="1859973" y="0"/>
                </a:lnTo>
                <a:lnTo>
                  <a:pt x="1859973" y="1905000"/>
                </a:lnTo>
                <a:lnTo>
                  <a:pt x="0" y="1905000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7" name="Freeform 7"/>
          <p:cNvSpPr/>
          <p:nvPr/>
        </p:nvSpPr>
        <p:spPr>
          <a:xfrm flipH="1">
            <a:off x="-300713" y="2959391"/>
            <a:ext cx="4741360" cy="6298909"/>
          </a:xfrm>
          <a:custGeom>
            <a:avLst/>
            <a:gdLst/>
            <a:ahLst/>
            <a:cxnLst/>
            <a:rect l="l" t="t" r="r" b="b"/>
            <a:pathLst>
              <a:path w="4741360" h="6298909">
                <a:moveTo>
                  <a:pt x="4741361" y="0"/>
                </a:moveTo>
                <a:lnTo>
                  <a:pt x="0" y="0"/>
                </a:lnTo>
                <a:lnTo>
                  <a:pt x="0" y="6298909"/>
                </a:lnTo>
                <a:lnTo>
                  <a:pt x="4741361" y="6298909"/>
                </a:lnTo>
                <a:lnTo>
                  <a:pt x="4741361" y="0"/>
                </a:lnTo>
                <a:close/>
              </a:path>
            </a:pathLst>
          </a:custGeom>
          <a:blipFill>
            <a:blip r:embed="rId4">
              <a:extLs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8" name="Freeform 8"/>
          <p:cNvSpPr/>
          <p:nvPr/>
        </p:nvSpPr>
        <p:spPr>
          <a:xfrm rot="1553060">
            <a:off x="2315401" y="1176032"/>
            <a:ext cx="1415412" cy="1449677"/>
          </a:xfrm>
          <a:custGeom>
            <a:avLst/>
            <a:gdLst/>
            <a:ahLst/>
            <a:cxnLst/>
            <a:rect l="l" t="t" r="r" b="b"/>
            <a:pathLst>
              <a:path w="1415412" h="1449677">
                <a:moveTo>
                  <a:pt x="0" y="0"/>
                </a:moveTo>
                <a:lnTo>
                  <a:pt x="1415412" y="0"/>
                </a:lnTo>
                <a:lnTo>
                  <a:pt x="1415412" y="1449678"/>
                </a:lnTo>
                <a:lnTo>
                  <a:pt x="0" y="1449678"/>
                </a:lnTo>
                <a:lnTo>
                  <a:pt x="0" y="0"/>
                </a:lnTo>
                <a:close/>
              </a:path>
            </a:pathLst>
          </a:custGeom>
          <a:blipFill>
            <a:blip r:embed="rId2">
              <a:extLs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</TotalTime>
  <Words>413</Words>
  <Application>Microsoft Office PowerPoint</Application>
  <PresentationFormat>Custom</PresentationFormat>
  <Paragraphs>57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6" baseType="lpstr">
      <vt:lpstr>Noto Sans Bold</vt:lpstr>
      <vt:lpstr>Arial</vt:lpstr>
      <vt:lpstr>Noto Sans</vt:lpstr>
      <vt:lpstr>Calibri</vt:lpstr>
      <vt:lpstr>Bernoru</vt:lpstr>
      <vt:lpstr>Halimum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English Analysing Narrative Texts Presentation Blue Turquoise Bright Illustrative</dc:title>
  <cp:lastModifiedBy>nilam laili</cp:lastModifiedBy>
  <cp:revision>2</cp:revision>
  <dcterms:created xsi:type="dcterms:W3CDTF">2006-08-16T00:00:00Z</dcterms:created>
  <dcterms:modified xsi:type="dcterms:W3CDTF">2025-02-08T03:56:48Z</dcterms:modified>
  <dc:identifier>DAGaFqUG8lQ</dc:identifier>
</cp:coreProperties>
</file>